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6858000" cx="12192000"/>
  <p:notesSz cx="6858000" cy="9144000"/>
  <p:embeddedFontLst>
    <p:embeddedFont>
      <p:font typeface="Helvetica Neue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HelveticaNeue-bold.fntdata"/><Relationship Id="rId47" Type="http://schemas.openxmlformats.org/officeDocument/2006/relationships/font" Target="fonts/HelveticaNeue-regular.fntdata"/><Relationship Id="rId49" Type="http://schemas.openxmlformats.org/officeDocument/2006/relationships/font" Target="fonts/HelveticaNeue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0" Type="http://schemas.openxmlformats.org/officeDocument/2006/relationships/font" Target="fonts/HelveticaNeue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cf6dfc67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5cf6dfc67e_0_1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d4373809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5d43738096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cf6dfc67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cf6dfc67e_0_1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cf6dfc67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35cf6dfc67e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cf6dfc67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5cf6dfc67e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cf6dfc67e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35cf6dfc67e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cf6dfc67e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5cf6dfc67e_0_2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cf6dfc67e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35cf6dfc67e_0_4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cf6dfc67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35cf6dfc67e_0_1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cf6dfc67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35cf6dfc67e_0_1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cf6dfc67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5cf6dfc67e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cf6dfc67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35cf6dfc67e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5cf6dfc67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5cf6dfc67e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5cf6dfc67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35cf6dfc67e_0_2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d4373809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35d43738096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cf6dfc67e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5cf6dfc67e_0_2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cf6dfc67e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g35cf6dfc67e_0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5cf6dfc67e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35cf6dfc67e_0_2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5cf6dfc67e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35cf6dfc67e_0_3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cf6dfc67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35cf6dfc67e_0_3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5cf6dfc67e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5cf6dfc67e_0_3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cf6dfc6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35cf6dfc67e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5cf6dfc67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5cf6dfc67e_0_36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cf6dfc67e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35cf6dfc67e_0_4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5cf6dfc67e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35cf6dfc67e_0_3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5cf6dfc67e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35cf6dfc67e_0_3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5cf6dfc67e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35cf6dfc67e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35cf6dfc6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35cf6dfc67e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cf6dfc67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35cf6dfc67e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5cf6dfc67e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35cf6dfc67e_0_4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cf6dfc67e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g35cf6dfc67e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cf6dfc67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35cf6dfc67e_0_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cf6dfc67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35cf6dfc67e_0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cf6dfc67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5cf6dfc67e_0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4.png"/><Relationship Id="rId4" Type="http://schemas.openxmlformats.org/officeDocument/2006/relationships/image" Target="../media/image39.jpg"/><Relationship Id="rId5" Type="http://schemas.openxmlformats.org/officeDocument/2006/relationships/image" Target="../media/image2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omputer&#10;&#10;Description automatically generated" id="12" name="Google Shape;12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>
  <p:cSld name="Content with Caption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2667000" y="-2667000"/>
            <a:ext cx="6858000" cy="1219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0194" cy="685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1;p8"/>
          <p:cNvGrpSpPr/>
          <p:nvPr/>
        </p:nvGrpSpPr>
        <p:grpSpPr>
          <a:xfrm>
            <a:off x="9865635" y="6420365"/>
            <a:ext cx="2243886" cy="375289"/>
            <a:chOff x="10212759" y="6518571"/>
            <a:chExt cx="1842973" cy="313399"/>
          </a:xfrm>
        </p:grpSpPr>
        <p:pic>
          <p:nvPicPr>
            <p:cNvPr id="22" name="Google Shape;22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8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id="24" name="Google Shape;24;p8"/>
          <p:cNvPicPr preferRelativeResize="0"/>
          <p:nvPr/>
        </p:nvPicPr>
        <p:blipFill rotWithShape="1">
          <a:blip r:embed="rId4">
            <a:alphaModFix/>
          </a:blip>
          <a:srcRect b="78063" l="0" r="0" t="0"/>
          <a:stretch/>
        </p:blipFill>
        <p:spPr>
          <a:xfrm>
            <a:off x="1524" y="0"/>
            <a:ext cx="12188951" cy="1504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78354" y="53050"/>
            <a:ext cx="1534767" cy="744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>
  <p:cSld name="Picture with Caption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hyperlink" Target="http://takeuforward.or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4.png"/><Relationship Id="rId5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6.png"/><Relationship Id="rId5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0.png"/><Relationship Id="rId5" Type="http://schemas.openxmlformats.org/officeDocument/2006/relationships/image" Target="../media/image29.png"/><Relationship Id="rId6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42.png"/><Relationship Id="rId5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1.png"/><Relationship Id="rId5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40.png"/><Relationship Id="rId5" Type="http://schemas.openxmlformats.org/officeDocument/2006/relationships/image" Target="../media/image61.png"/><Relationship Id="rId6" Type="http://schemas.openxmlformats.org/officeDocument/2006/relationships/image" Target="../media/image4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48.png"/><Relationship Id="rId5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5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55.png"/><Relationship Id="rId5" Type="http://schemas.openxmlformats.org/officeDocument/2006/relationships/image" Target="../media/image6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70.png"/><Relationship Id="rId5" Type="http://schemas.openxmlformats.org/officeDocument/2006/relationships/image" Target="../media/image6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.png"/><Relationship Id="rId4" Type="http://schemas.openxmlformats.org/officeDocument/2006/relationships/image" Target="../media/image54.png"/><Relationship Id="rId5" Type="http://schemas.openxmlformats.org/officeDocument/2006/relationships/image" Target="../media/image6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Relationship Id="rId4" Type="http://schemas.openxmlformats.org/officeDocument/2006/relationships/image" Target="../media/image64.png"/><Relationship Id="rId5" Type="http://schemas.openxmlformats.org/officeDocument/2006/relationships/image" Target="../media/image5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Relationship Id="rId4" Type="http://schemas.openxmlformats.org/officeDocument/2006/relationships/image" Target="../media/image6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Relationship Id="rId4" Type="http://schemas.openxmlformats.org/officeDocument/2006/relationships/image" Target="../media/image6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72.png"/><Relationship Id="rId5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Relationship Id="rId4" Type="http://schemas.openxmlformats.org/officeDocument/2006/relationships/hyperlink" Target="https://github.com/madhanadithya/madhanadithya-Capstone-hp-training-may2025/tree/main" TargetMode="External"/><Relationship Id="rId5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7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hyperlink" Target="https://github.com/madhanadithya/madhanadithya-Capstone-hp-training-may2025/tree/main" TargetMode="External"/><Relationship Id="rId5" Type="http://schemas.openxmlformats.org/officeDocument/2006/relationships/hyperlink" Target="https://madhanadithya2025capstone.atlassian.net/jira/software/c/projects/HCM/boards/2" TargetMode="External"/><Relationship Id="rId6" Type="http://schemas.openxmlformats.org/officeDocument/2006/relationships/hyperlink" Target="https://takeuforward.org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hyperlink" Target="https://madhanadithya2025capstone.atlassian.net/jira/software/c/projects/HCM/boards/2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35.png"/><Relationship Id="rId6" Type="http://schemas.openxmlformats.org/officeDocument/2006/relationships/image" Target="../media/image14.png"/><Relationship Id="rId7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/>
        </p:nvSpPr>
        <p:spPr>
          <a:xfrm>
            <a:off x="3367314" y="1995047"/>
            <a:ext cx="5457372" cy="19389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Capstone</a:t>
            </a:r>
            <a:br>
              <a:rPr b="1" i="0" lang="en-I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IN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Project</a:t>
            </a:r>
            <a:endParaRPr b="1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2401383" cy="902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2"/>
          <p:cNvSpPr txBox="1"/>
          <p:nvPr/>
        </p:nvSpPr>
        <p:spPr>
          <a:xfrm>
            <a:off x="-2664186" y="90907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JIRA </a:t>
            </a:r>
            <a:r>
              <a:rPr b="1" lang="en-IN" sz="2400">
                <a:solidFill>
                  <a:schemeClr val="lt1"/>
                </a:solidFill>
              </a:rPr>
              <a:t>Filters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2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44" name="Google Shape;14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46" y="1539425"/>
            <a:ext cx="5564703" cy="353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296" y="1539425"/>
            <a:ext cx="5403353" cy="353405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46" name="Google Shape;146;p22"/>
          <p:cNvSpPr txBox="1"/>
          <p:nvPr/>
        </p:nvSpPr>
        <p:spPr>
          <a:xfrm>
            <a:off x="323800" y="5242125"/>
            <a:ext cx="55647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Filter to display only the “preconditions Issue-type” from the Sprint - 1 “Selenium Automation”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6238925" y="5260350"/>
            <a:ext cx="54033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Filter to display only the “test Issue-type” from the Sprint - 1 “Selenium Automation”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-2137286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Dash Board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3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725" y="1482375"/>
            <a:ext cx="8872899" cy="519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4"/>
          <p:cNvSpPr txBox="1"/>
          <p:nvPr/>
        </p:nvSpPr>
        <p:spPr>
          <a:xfrm>
            <a:off x="-2137286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Slack Integration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" name="Google Shape;164;p24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65" name="Google Shape;16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3638" y="1710513"/>
            <a:ext cx="6905625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5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" name="Google Shape;173;p25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Selenium Java Automation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5"/>
          <p:cNvSpPr txBox="1"/>
          <p:nvPr/>
        </p:nvSpPr>
        <p:spPr>
          <a:xfrm>
            <a:off x="323850" y="1352550"/>
            <a:ext cx="115791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b="1" lang="en-IN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1. Automated key user workflows on </a:t>
            </a:r>
            <a:r>
              <a:rPr lang="en-IN" sz="18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takeuforward.org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2. Validated login (valid/invalid users)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3. Edited and verified user profile fields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4. Implemented search &amp; difficulty filter testing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5. Used TestNG, Page Object Model, log4j, Extent Reports, screenshots and also used Apache-poi Data Driven</a:t>
            </a:r>
            <a:br>
              <a:rPr lang="en-IN" sz="1800">
                <a:solidFill>
                  <a:schemeClr val="lt1"/>
                </a:solidFill>
              </a:rPr>
            </a:br>
            <a:endParaRPr b="1"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/>
        </p:nvSpPr>
        <p:spPr>
          <a:xfrm>
            <a:off x="323850" y="5505575"/>
            <a:ext cx="11875800" cy="6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</a:rPr>
              <a:t>Demo video Drive Link: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FFFF"/>
                </a:solidFill>
              </a:rPr>
              <a:t>https://drive.google.com/file/d/12rv6VtvZ0xqmwl3dHPskHfi2nsLURHTL/view?usp=drive_link </a:t>
            </a:r>
            <a:endParaRPr sz="18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Expected Results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6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4" name="Google Shape;184;p26"/>
          <p:cNvSpPr txBox="1"/>
          <p:nvPr/>
        </p:nvSpPr>
        <p:spPr>
          <a:xfrm>
            <a:off x="590600" y="1446950"/>
            <a:ext cx="4968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TC_01 : Invalid Login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6"/>
          <p:cNvSpPr txBox="1"/>
          <p:nvPr/>
        </p:nvSpPr>
        <p:spPr>
          <a:xfrm>
            <a:off x="6629550" y="1991675"/>
            <a:ext cx="485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TC_02: Valid Login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25" y="2831872"/>
            <a:ext cx="6527499" cy="11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6588" y="2295575"/>
            <a:ext cx="3510562" cy="4341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Expected Results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7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6" name="Google Shape;196;p27"/>
          <p:cNvSpPr txBox="1"/>
          <p:nvPr/>
        </p:nvSpPr>
        <p:spPr>
          <a:xfrm>
            <a:off x="590600" y="1446950"/>
            <a:ext cx="51513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TC_03 : Edit Profile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7"/>
          <p:cNvSpPr txBox="1"/>
          <p:nvPr/>
        </p:nvSpPr>
        <p:spPr>
          <a:xfrm>
            <a:off x="6386625" y="1446950"/>
            <a:ext cx="6549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TC_04: Verify Updated Profile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1" y="2152773"/>
            <a:ext cx="4904474" cy="31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3375" y="2152775"/>
            <a:ext cx="3594299" cy="437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Expected Results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8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8" name="Google Shape;208;p28"/>
          <p:cNvSpPr txBox="1"/>
          <p:nvPr/>
        </p:nvSpPr>
        <p:spPr>
          <a:xfrm>
            <a:off x="590600" y="1446950"/>
            <a:ext cx="3270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TC_05 : Search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8"/>
          <p:cNvSpPr txBox="1"/>
          <p:nvPr/>
        </p:nvSpPr>
        <p:spPr>
          <a:xfrm>
            <a:off x="590600" y="3764925"/>
            <a:ext cx="485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TC_06: Filter Test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94" y="2092925"/>
            <a:ext cx="7599731" cy="157065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11" name="Google Shape;21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525" y="4545600"/>
            <a:ext cx="8740851" cy="2005475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9"/>
          <p:cNvSpPr txBox="1"/>
          <p:nvPr/>
        </p:nvSpPr>
        <p:spPr>
          <a:xfrm>
            <a:off x="-799736" y="79645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Excel Data for Data Driven Approach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29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0" name="Google Shape;220;p29"/>
          <p:cNvSpPr txBox="1"/>
          <p:nvPr/>
        </p:nvSpPr>
        <p:spPr>
          <a:xfrm>
            <a:off x="590600" y="1446950"/>
            <a:ext cx="32709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heet : Login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9"/>
          <p:cNvSpPr txBox="1"/>
          <p:nvPr/>
        </p:nvSpPr>
        <p:spPr>
          <a:xfrm>
            <a:off x="590600" y="3366625"/>
            <a:ext cx="485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Sheet: Pofile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600" y="1987789"/>
            <a:ext cx="8091601" cy="1141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591" y="4032850"/>
            <a:ext cx="10808882" cy="6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/>
        </p:nvSpPr>
        <p:spPr>
          <a:xfrm>
            <a:off x="590600" y="4998450"/>
            <a:ext cx="485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Sheet: Search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0593" y="5684600"/>
            <a:ext cx="5297154" cy="902225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0"/>
          <p:cNvSpPr txBox="1"/>
          <p:nvPr/>
        </p:nvSpPr>
        <p:spPr>
          <a:xfrm>
            <a:off x="-434936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Sample Test Code Snippet from my Project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30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34" name="Google Shape;234;p30"/>
          <p:cNvSpPr txBox="1"/>
          <p:nvPr/>
        </p:nvSpPr>
        <p:spPr>
          <a:xfrm>
            <a:off x="8640050" y="6131800"/>
            <a:ext cx="329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Project File Structure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850" y="1474750"/>
            <a:ext cx="6616349" cy="4774224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36" name="Google Shape;236;p30"/>
          <p:cNvSpPr txBox="1"/>
          <p:nvPr/>
        </p:nvSpPr>
        <p:spPr>
          <a:xfrm>
            <a:off x="1799900" y="6213850"/>
            <a:ext cx="52893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ProfilePageTest.java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5200" y="989825"/>
            <a:ext cx="2660100" cy="52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1"/>
          <p:cNvSpPr txBox="1"/>
          <p:nvPr/>
        </p:nvSpPr>
        <p:spPr>
          <a:xfrm>
            <a:off x="-779461" y="89085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Execution in CLI : Using “</a:t>
            </a:r>
            <a:r>
              <a:rPr b="1" lang="en-IN" sz="2400">
                <a:solidFill>
                  <a:schemeClr val="lt1"/>
                </a:solidFill>
              </a:rPr>
              <a:t>mvn test”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" name="Google Shape;2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1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46" name="Google Shape;2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47" y="1468275"/>
            <a:ext cx="7520025" cy="5288401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/>
          <p:nvPr/>
        </p:nvSpPr>
        <p:spPr>
          <a:xfrm>
            <a:off x="323850" y="465316"/>
            <a:ext cx="488059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IN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Personal BACKGROUND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4"/>
          <p:cNvSpPr txBox="1"/>
          <p:nvPr/>
        </p:nvSpPr>
        <p:spPr>
          <a:xfrm>
            <a:off x="373579" y="1600488"/>
            <a:ext cx="57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Name : </a:t>
            </a:r>
            <a:r>
              <a:rPr lang="en-IN" sz="1800">
                <a:solidFill>
                  <a:schemeClr val="dk1"/>
                </a:solidFill>
              </a:rPr>
              <a:t>Madhan Adithya KR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4" name="Google Shape;54;p14"/>
          <p:cNvSpPr txBox="1"/>
          <p:nvPr/>
        </p:nvSpPr>
        <p:spPr>
          <a:xfrm>
            <a:off x="373575" y="2217750"/>
            <a:ext cx="7099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Past Experience :</a:t>
            </a:r>
            <a:r>
              <a:rPr lang="en-IN" sz="1800">
                <a:solidFill>
                  <a:schemeClr val="dk1"/>
                </a:solidFill>
              </a:rPr>
              <a:t> Technically NO, </a:t>
            </a:r>
            <a:endParaRPr sz="18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chemeClr val="dk1"/>
                </a:solidFill>
              </a:rPr>
            </a:br>
            <a:r>
              <a:rPr lang="en-IN" sz="1800">
                <a:solidFill>
                  <a:schemeClr val="dk1"/>
                </a:solidFill>
              </a:rPr>
              <a:t>		But I have some</a:t>
            </a:r>
            <a:r>
              <a:rPr b="1" lang="en-IN" sz="1800">
                <a:solidFill>
                  <a:schemeClr val="dk1"/>
                </a:solidFill>
              </a:rPr>
              <a:t> </a:t>
            </a:r>
            <a:r>
              <a:rPr lang="en-IN" sz="1800">
                <a:solidFill>
                  <a:schemeClr val="dk1"/>
                </a:solidFill>
              </a:rPr>
              <a:t>Knowledge on React, Node.js, Large Language Models (LLMs), FastAPI, MongoDB, and PostgreSQL.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5" name="Google Shape;55;p14"/>
          <p:cNvSpPr txBox="1"/>
          <p:nvPr/>
        </p:nvSpPr>
        <p:spPr>
          <a:xfrm>
            <a:off x="323927" y="3668850"/>
            <a:ext cx="630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Qualification : </a:t>
            </a:r>
            <a:r>
              <a:rPr lang="en-IN" sz="1800">
                <a:solidFill>
                  <a:schemeClr val="dk1"/>
                </a:solidFill>
              </a:rPr>
              <a:t>B.E </a:t>
            </a:r>
            <a:r>
              <a:rPr lang="en-IN" sz="1800">
                <a:solidFill>
                  <a:schemeClr val="dk1"/>
                </a:solidFill>
              </a:rPr>
              <a:t>Computer Science and Engineering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56" name="Google Shape;56;p14"/>
          <p:cNvSpPr txBox="1"/>
          <p:nvPr/>
        </p:nvSpPr>
        <p:spPr>
          <a:xfrm>
            <a:off x="373575" y="4288651"/>
            <a:ext cx="67347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Career Summary :</a:t>
            </a:r>
            <a:b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dk1"/>
                </a:solidFill>
              </a:rPr>
              <a:t>I started my career at Ascendion in July 2025. I was initially trained on the MERN stack. Later, I was assigned to the Citi Project, where I gained experience with FastAPI, MongoDB, and GenAI tools like LangGraph, LangChain, and various Large Language Models.</a:t>
            </a:r>
            <a:endParaRPr b="1" sz="1800">
              <a:solidFill>
                <a:schemeClr val="dk1"/>
              </a:solidFill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grpSp>
        <p:nvGrpSpPr>
          <p:cNvPr id="57" name="Google Shape;57;p14"/>
          <p:cNvGrpSpPr/>
          <p:nvPr/>
        </p:nvGrpSpPr>
        <p:grpSpPr>
          <a:xfrm>
            <a:off x="9574540" y="6420365"/>
            <a:ext cx="2243886" cy="375289"/>
            <a:chOff x="10212759" y="6518571"/>
            <a:chExt cx="1842973" cy="313399"/>
          </a:xfrm>
        </p:grpSpPr>
        <p:pic>
          <p:nvPicPr>
            <p:cNvPr id="58" name="Google Shape;58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212759" y="6518571"/>
              <a:ext cx="1842973" cy="3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Google Shape;59;p14"/>
            <p:cNvSpPr/>
            <p:nvPr/>
          </p:nvSpPr>
          <p:spPr>
            <a:xfrm>
              <a:off x="10248188" y="6547414"/>
              <a:ext cx="1613629" cy="257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IN" sz="1400">
                  <a:solidFill>
                    <a:schemeClr val="lt1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www.collaberadigital.com</a:t>
              </a:r>
              <a:endParaRPr sz="1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pic>
        <p:nvPicPr>
          <p:cNvPr descr="A shadow of a person holding a piece of paper&#10;&#10;Description automatically generated with medium confidence" id="60" name="Google Shape;60;p14"/>
          <p:cNvPicPr preferRelativeResize="0"/>
          <p:nvPr/>
        </p:nvPicPr>
        <p:blipFill rotWithShape="1">
          <a:blip r:embed="rId4">
            <a:alphaModFix/>
          </a:blip>
          <a:srcRect b="0" l="22854" r="21746" t="0"/>
          <a:stretch/>
        </p:blipFill>
        <p:spPr>
          <a:xfrm>
            <a:off x="7556763" y="0"/>
            <a:ext cx="4635237" cy="6858000"/>
          </a:xfrm>
          <a:prstGeom prst="rect">
            <a:avLst/>
          </a:prstGeom>
          <a:solidFill>
            <a:srgbClr val="ECECEC"/>
          </a:solidFill>
          <a:ln>
            <a:noFill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61" name="Google Shape;6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790623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4740604" y="-930885"/>
            <a:ext cx="513567" cy="513567"/>
          </a:xfrm>
          <a:prstGeom prst="rect">
            <a:avLst/>
          </a:prstGeom>
          <a:solidFill>
            <a:srgbClr val="71758A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14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-2137286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Logs using log4j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2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55" name="Google Shape;2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675" y="1501650"/>
            <a:ext cx="9016125" cy="52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Extent Report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3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64" name="Google Shape;26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775" y="1508051"/>
            <a:ext cx="10584225" cy="44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4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Extent Report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p34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650" y="1634775"/>
            <a:ext cx="9375223" cy="443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35"/>
          <p:cNvSpPr txBox="1"/>
          <p:nvPr/>
        </p:nvSpPr>
        <p:spPr>
          <a:xfrm>
            <a:off x="-22386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Surefire-</a:t>
            </a:r>
            <a:r>
              <a:rPr b="1" lang="en-IN" sz="2400">
                <a:solidFill>
                  <a:schemeClr val="lt1"/>
                </a:solidFill>
              </a:rPr>
              <a:t>Reports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0" name="Google Shape;28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5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82" name="Google Shape;28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1762812"/>
            <a:ext cx="5186000" cy="398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5"/>
          <p:cNvSpPr txBox="1"/>
          <p:nvPr/>
        </p:nvSpPr>
        <p:spPr>
          <a:xfrm>
            <a:off x="1579300" y="5966300"/>
            <a:ext cx="26751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Tags/Groups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6025" y="1762800"/>
            <a:ext cx="5000201" cy="407327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5"/>
          <p:cNvSpPr txBox="1"/>
          <p:nvPr/>
        </p:nvSpPr>
        <p:spPr>
          <a:xfrm>
            <a:off x="6248675" y="5966300"/>
            <a:ext cx="4857600" cy="3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Passed Tests - All cases passed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36"/>
          <p:cNvSpPr txBox="1"/>
          <p:nvPr/>
        </p:nvSpPr>
        <p:spPr>
          <a:xfrm>
            <a:off x="581689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Bug Found: 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3" name="Google Shape;293;p36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94" name="Google Shape;2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952" y="1946820"/>
            <a:ext cx="6305700" cy="4453352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6"/>
          <p:cNvSpPr txBox="1"/>
          <p:nvPr/>
        </p:nvSpPr>
        <p:spPr>
          <a:xfrm>
            <a:off x="8021300" y="2001950"/>
            <a:ext cx="3672600" cy="39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chemeClr val="lt1"/>
                </a:solidFill>
              </a:rPr>
              <a:t>I think they haven't fixed this bug yet because it might not be a current business priority them.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37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3" name="Google Shape;303;p37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Postman And Newman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7"/>
          <p:cNvSpPr txBox="1"/>
          <p:nvPr/>
        </p:nvSpPr>
        <p:spPr>
          <a:xfrm>
            <a:off x="696625" y="1190475"/>
            <a:ext cx="9576900" cy="4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1) Created db.json with endpoints: users, products, orders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2) Performed full CRUD operations via Postman for all 3 Endpoints.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3) Validated the requests using Scripts.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4) Executed via Newman CLI with reports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5" name="Google Shape;305;p37"/>
          <p:cNvSpPr txBox="1"/>
          <p:nvPr/>
        </p:nvSpPr>
        <p:spPr>
          <a:xfrm>
            <a:off x="323850" y="3965375"/>
            <a:ext cx="115182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FF0000"/>
                </a:solidFill>
              </a:rPr>
              <a:t>Share Collection via API : </a:t>
            </a:r>
            <a:endParaRPr sz="2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rgbClr val="00FFFF"/>
                </a:solidFill>
              </a:rPr>
              <a:t>https://api.postman.com/collections/37293848-1fc82365-385e-4862-a884-48ed842cc49f?access_key=PMAT-01JW4Q5KN194XJKJRMY72CPBNZ</a:t>
            </a:r>
            <a:endParaRPr sz="2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2" name="Google Shape;312;p38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3" name="Google Shape;313;p38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Postma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00" y="1514625"/>
            <a:ext cx="2311850" cy="46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8"/>
          <p:cNvSpPr txBox="1"/>
          <p:nvPr/>
        </p:nvSpPr>
        <p:spPr>
          <a:xfrm>
            <a:off x="675525" y="6235150"/>
            <a:ext cx="2634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Structure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6" name="Google Shape;31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200" y="1514625"/>
            <a:ext cx="4880675" cy="307900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sp>
        <p:nvSpPr>
          <p:cNvPr id="317" name="Google Shape;317;p38"/>
          <p:cNvSpPr txBox="1"/>
          <p:nvPr/>
        </p:nvSpPr>
        <p:spPr>
          <a:xfrm>
            <a:off x="8921649" y="5585950"/>
            <a:ext cx="4287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Get All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4270999" y="4755700"/>
            <a:ext cx="42873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Get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0825" y="1470764"/>
            <a:ext cx="3720676" cy="391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6" name="Google Shape;326;p39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7" name="Google Shape;327;p39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Postman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499688" y="5812700"/>
            <a:ext cx="2634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Post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63" y="1484813"/>
            <a:ext cx="2986276" cy="374529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9"/>
          <p:cNvSpPr txBox="1"/>
          <p:nvPr/>
        </p:nvSpPr>
        <p:spPr>
          <a:xfrm>
            <a:off x="8900938" y="4905850"/>
            <a:ext cx="2634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Delete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1900" y="1484831"/>
            <a:ext cx="3527900" cy="3202682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792" y="1514621"/>
            <a:ext cx="4206029" cy="3745275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sp>
        <p:nvSpPr>
          <p:cNvPr id="333" name="Google Shape;333;p39"/>
          <p:cNvSpPr txBox="1"/>
          <p:nvPr/>
        </p:nvSpPr>
        <p:spPr>
          <a:xfrm>
            <a:off x="4568500" y="5584050"/>
            <a:ext cx="2634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Patch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9" name="Google Shape;33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Google Shape;340;p40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1" name="Google Shape;341;p40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Postman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0"/>
          <p:cNvSpPr txBox="1"/>
          <p:nvPr/>
        </p:nvSpPr>
        <p:spPr>
          <a:xfrm>
            <a:off x="1551925" y="6032500"/>
            <a:ext cx="5248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Validation Script for PUT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850" y="1654966"/>
            <a:ext cx="6959401" cy="4277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6037" y="1654975"/>
            <a:ext cx="4158438" cy="4277775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sp>
        <p:nvSpPr>
          <p:cNvPr id="345" name="Google Shape;345;p40"/>
          <p:cNvSpPr txBox="1"/>
          <p:nvPr/>
        </p:nvSpPr>
        <p:spPr>
          <a:xfrm>
            <a:off x="8184450" y="6032500"/>
            <a:ext cx="52488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Test Result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1" name="Google Shape;35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2" name="Google Shape;352;p41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3" name="Google Shape;353;p41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Newman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4575" y="1514625"/>
            <a:ext cx="2784300" cy="446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5225" y="1514625"/>
            <a:ext cx="2784300" cy="44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4200" y="1514625"/>
            <a:ext cx="2925449" cy="4466176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sp>
        <p:nvSpPr>
          <p:cNvPr id="357" name="Google Shape;357;p41"/>
          <p:cNvSpPr txBox="1"/>
          <p:nvPr/>
        </p:nvSpPr>
        <p:spPr>
          <a:xfrm>
            <a:off x="794575" y="6142875"/>
            <a:ext cx="35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Users Assertions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41"/>
          <p:cNvSpPr txBox="1"/>
          <p:nvPr/>
        </p:nvSpPr>
        <p:spPr>
          <a:xfrm>
            <a:off x="4215225" y="6076925"/>
            <a:ext cx="35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Products 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Assertions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41"/>
          <p:cNvSpPr txBox="1"/>
          <p:nvPr/>
        </p:nvSpPr>
        <p:spPr>
          <a:xfrm>
            <a:off x="8059425" y="6076975"/>
            <a:ext cx="3566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Order</a:t>
            </a: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 Assertions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grate&#10;&#10;Description automatically generated" id="68" name="Google Shape;68;p15"/>
          <p:cNvPicPr preferRelativeResize="0"/>
          <p:nvPr/>
        </p:nvPicPr>
        <p:blipFill rotWithShape="1">
          <a:blip r:embed="rId3">
            <a:alphaModFix/>
          </a:blip>
          <a:srcRect b="0" l="9330" r="16903" t="0"/>
          <a:stretch/>
        </p:blipFill>
        <p:spPr>
          <a:xfrm>
            <a:off x="7695292" y="0"/>
            <a:ext cx="449670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330200" y="898276"/>
            <a:ext cx="70376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Takeaways/Learnings from the Program (HTD)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" name="Google Shape;71;p15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" name="Google Shape;72;p15"/>
          <p:cNvSpPr txBox="1"/>
          <p:nvPr/>
        </p:nvSpPr>
        <p:spPr>
          <a:xfrm>
            <a:off x="574875" y="1616425"/>
            <a:ext cx="6305700" cy="41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Strong Testing Foundation – </a:t>
            </a:r>
            <a:r>
              <a:rPr lang="en-IN" sz="1600">
                <a:solidFill>
                  <a:schemeClr val="dk1"/>
                </a:solidFill>
              </a:rPr>
              <a:t>Gained hands-on experience in manual, automation, functional, and non-functional testing.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Real-World Agile Practices –</a:t>
            </a:r>
            <a:r>
              <a:rPr lang="en-IN" sz="1600">
                <a:solidFill>
                  <a:schemeClr val="dk1"/>
                </a:solidFill>
              </a:rPr>
              <a:t> Applied Agile, Scrum, and Jira effectively for end-to-end test lifecycle management.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Automation Skills – </a:t>
            </a:r>
            <a:r>
              <a:rPr lang="en-IN" sz="1600">
                <a:solidFill>
                  <a:schemeClr val="dk1"/>
                </a:solidFill>
              </a:rPr>
              <a:t>Built automation frameworks using Selenium (Java &amp; Python) using maven, Page Object Model, logs, reports and executed scripts with JUnit, TestNG &amp; PyTest.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API &amp; Mobile Testing Exposure – </a:t>
            </a:r>
            <a:r>
              <a:rPr lang="en-IN" sz="1600">
                <a:solidFill>
                  <a:schemeClr val="dk1"/>
                </a:solidFill>
              </a:rPr>
              <a:t>Practiced API testing with Postman, Newman and mobile automation using Appium.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DevOps &amp; CI/CD Integration –</a:t>
            </a:r>
            <a:r>
              <a:rPr lang="en-IN" sz="1600">
                <a:solidFill>
                  <a:schemeClr val="dk1"/>
                </a:solidFill>
              </a:rPr>
              <a:t> Gained knowledge on Integration using the tools like Git, Jenkins.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IN" sz="1600">
                <a:solidFill>
                  <a:schemeClr val="dk1"/>
                </a:solidFill>
              </a:rPr>
              <a:t>Performance Testing –</a:t>
            </a:r>
            <a:r>
              <a:rPr lang="en-IN" sz="1600">
                <a:solidFill>
                  <a:schemeClr val="dk1"/>
                </a:solidFill>
              </a:rPr>
              <a:t> Learned essentials of JMeter like making CRUD requests, samplers, listeners, config Elements and creating reports.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5" name="Google Shape;36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6" name="Google Shape;366;p42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7" name="Google Shape;367;p42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Newman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8" name="Google Shape;36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574" y="1631575"/>
            <a:ext cx="8872899" cy="484300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4" name="Google Shape;37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5" name="Google Shape;375;p43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6" name="Google Shape;376;p43"/>
          <p:cNvSpPr txBox="1"/>
          <p:nvPr/>
        </p:nvSpPr>
        <p:spPr>
          <a:xfrm>
            <a:off x="696625" y="723675"/>
            <a:ext cx="6959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API Testing Using Newman - Reports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7" name="Google Shape;37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925" y="2329775"/>
            <a:ext cx="5276023" cy="276085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pic>
        <p:nvPicPr>
          <p:cNvPr id="378" name="Google Shape;37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3375" y="2286225"/>
            <a:ext cx="6034924" cy="284795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4" name="Google Shape;38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p44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6" name="Google Shape;386;p44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44"/>
          <p:cNvSpPr txBox="1"/>
          <p:nvPr/>
        </p:nvSpPr>
        <p:spPr>
          <a:xfrm>
            <a:off x="1021250" y="1636725"/>
            <a:ext cx="10145100" cy="15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1) Tested 5 API endpoints of takeuforward.org (4 GET, 1 POST).</a:t>
            </a:r>
            <a:br>
              <a:rPr lang="en-IN" sz="1800">
                <a:solidFill>
                  <a:schemeClr val="lt1"/>
                </a:solidFill>
              </a:rPr>
            </a:br>
            <a:br>
              <a:rPr lang="en-IN" sz="1800">
                <a:solidFill>
                  <a:schemeClr val="lt1"/>
                </a:solidFill>
              </a:rPr>
            </a:br>
            <a:r>
              <a:rPr lang="en-IN" sz="1800">
                <a:solidFill>
                  <a:schemeClr val="lt1"/>
                </a:solidFill>
              </a:rPr>
              <a:t>	GET : Home Page, Contact-us, About-us, Striver A2Z sheet Page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chemeClr val="lt1"/>
                </a:solidFill>
              </a:rPr>
              <a:t>	POST: Login Page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IN" sz="1800">
                <a:solidFill>
                  <a:schemeClr val="lt1"/>
                </a:solidFill>
              </a:rPr>
            </a:br>
            <a:r>
              <a:rPr lang="en-IN" sz="1800">
                <a:solidFill>
                  <a:schemeClr val="lt1"/>
                </a:solidFill>
              </a:rPr>
              <a:t>2) Captured performance metrics and generated HTML reports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3" name="Google Shape;3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4" name="Google Shape;394;p45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45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 - Sampler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4">
            <a:alphaModFix/>
          </a:blip>
          <a:srcRect b="0" l="0" r="23733" t="0"/>
          <a:stretch/>
        </p:blipFill>
        <p:spPr>
          <a:xfrm>
            <a:off x="323847" y="1514625"/>
            <a:ext cx="3188925" cy="432435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1121375" y="5838975"/>
            <a:ext cx="3283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File Structure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4111450" y="5271375"/>
            <a:ext cx="72240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GET request - to Striver A2Z sheets in TakeuForward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276" y="1647239"/>
            <a:ext cx="6305700" cy="3329461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5" name="Google Shape;40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6" name="Google Shape;406;p46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46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 - Sampler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150" y="1732525"/>
            <a:ext cx="5994924" cy="39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6"/>
          <p:cNvSpPr txBox="1"/>
          <p:nvPr/>
        </p:nvSpPr>
        <p:spPr>
          <a:xfrm>
            <a:off x="436150" y="6084225"/>
            <a:ext cx="7393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POST request - to login in TakeuForward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0" name="Google Shape;410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40650" y="1915000"/>
            <a:ext cx="4849300" cy="14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6"/>
          <p:cNvSpPr txBox="1"/>
          <p:nvPr/>
        </p:nvSpPr>
        <p:spPr>
          <a:xfrm>
            <a:off x="8006100" y="3600000"/>
            <a:ext cx="3283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Sample Header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47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9" name="Google Shape;419;p47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 - Listeners 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771963" y="6063275"/>
            <a:ext cx="3283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</a:rPr>
              <a:t>View Results Tree</a:t>
            </a:r>
            <a:endParaRPr sz="2000">
              <a:solidFill>
                <a:schemeClr val="lt1"/>
              </a:solidFill>
            </a:endParaRPr>
          </a:p>
        </p:txBody>
      </p:sp>
      <p:pic>
        <p:nvPicPr>
          <p:cNvPr id="421" name="Google Shape;42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751" y="1886675"/>
            <a:ext cx="3501000" cy="364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175" y="1992600"/>
            <a:ext cx="7657101" cy="17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6337225" y="4036650"/>
            <a:ext cx="3283200" cy="5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>
                <a:solidFill>
                  <a:schemeClr val="lt1"/>
                </a:solidFill>
              </a:rPr>
              <a:t>Summary Report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9" name="Google Shape;42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48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1" name="Google Shape;431;p48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 - Reports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002" y="1514623"/>
            <a:ext cx="10206321" cy="47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9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0" name="Google Shape;440;p49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JMeter - Reports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8372" y="1514625"/>
            <a:ext cx="9775266" cy="5055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7" name="Google Shape;44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p50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9" name="Google Shape;449;p50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Jenkins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838650" y="1494700"/>
            <a:ext cx="10632000" cy="22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1) Automated Selenium test execution via Jenkins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2) Configured trigger for scheduled builds</a:t>
            </a:r>
            <a:br>
              <a:rPr lang="en-I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422" y="2824847"/>
            <a:ext cx="7916326" cy="30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8349" y="320875"/>
            <a:ext cx="3540200" cy="6216250"/>
          </a:xfrm>
          <a:prstGeom prst="rect">
            <a:avLst/>
          </a:prstGeom>
          <a:solidFill>
            <a:srgbClr val="15102C"/>
          </a:solidFill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Google Shape;459;p51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51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Github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51"/>
          <p:cNvSpPr txBox="1"/>
          <p:nvPr/>
        </p:nvSpPr>
        <p:spPr>
          <a:xfrm>
            <a:off x="879225" y="1555550"/>
            <a:ext cx="10449300" cy="30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1) Pushed all project code to GitHub</a:t>
            </a:r>
            <a:endParaRPr sz="1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800">
                <a:solidFill>
                  <a:schemeClr val="lt1"/>
                </a:solidFill>
              </a:rPr>
              <a:t>2) Used branches for each module/topic for better version control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2" name="Google Shape;462;p51"/>
          <p:cNvSpPr txBox="1"/>
          <p:nvPr/>
        </p:nvSpPr>
        <p:spPr>
          <a:xfrm>
            <a:off x="323850" y="2648075"/>
            <a:ext cx="114777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FF0000"/>
                </a:solidFill>
              </a:rPr>
              <a:t>Github Repository Link: 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IN" sz="1800">
                <a:solidFill>
                  <a:srgbClr val="00FFFF"/>
                </a:solidFill>
              </a:rPr>
            </a:br>
            <a:r>
              <a:rPr lang="en-IN" sz="18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madhanadithya/madhanadithya-Capstone-hp-training-may2025</a:t>
            </a:r>
            <a:endParaRPr sz="1800">
              <a:solidFill>
                <a:srgbClr val="00FFFF"/>
              </a:solidFill>
            </a:endParaRPr>
          </a:p>
        </p:txBody>
      </p:sp>
      <p:pic>
        <p:nvPicPr>
          <p:cNvPr id="463" name="Google Shape;463;p51"/>
          <p:cNvPicPr preferRelativeResize="0"/>
          <p:nvPr/>
        </p:nvPicPr>
        <p:blipFill rotWithShape="1">
          <a:blip r:embed="rId5">
            <a:alphaModFix/>
          </a:blip>
          <a:srcRect b="9099" l="0" r="0" t="0"/>
          <a:stretch/>
        </p:blipFill>
        <p:spPr>
          <a:xfrm>
            <a:off x="2216575" y="3768875"/>
            <a:ext cx="7407100" cy="272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/>
        </p:nvSpPr>
        <p:spPr>
          <a:xfrm>
            <a:off x="323850" y="902226"/>
            <a:ext cx="56731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Problem Statement of the Capstone Project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outdoor, jumping, air&#10;&#10;Description automatically generated" id="79" name="Google Shape;79;p16"/>
          <p:cNvPicPr preferRelativeResize="0"/>
          <p:nvPr/>
        </p:nvPicPr>
        <p:blipFill rotWithShape="1">
          <a:blip r:embed="rId4">
            <a:alphaModFix/>
          </a:blip>
          <a:srcRect b="0" l="189" r="17941" t="0"/>
          <a:stretch/>
        </p:blipFill>
        <p:spPr>
          <a:xfrm>
            <a:off x="7705639" y="1"/>
            <a:ext cx="4486361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80;p16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" name="Google Shape;81;p16"/>
          <p:cNvSpPr txBox="1"/>
          <p:nvPr/>
        </p:nvSpPr>
        <p:spPr>
          <a:xfrm>
            <a:off x="185875" y="1596125"/>
            <a:ext cx="7186200" cy="5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Automate and validate key workflows for the TakeuForward application across UI, API, and performance layers.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Implement Selenium Java automation for user scenarios, API testing with Postman/Newman, and performance testing using JMeter.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Integrate test execution with Jenkins CI and maintain code in GitHub for version control.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IN" sz="1800">
                <a:solidFill>
                  <a:schemeClr val="dk1"/>
                </a:solidFill>
              </a:rPr>
              <a:t>Use Jira with Xray plugin for comprehensive test management, reporting, and sprint tracking.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0" name="Google Shape;470;p52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71" name="Google Shape;471;p52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Challenges Faced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52"/>
          <p:cNvSpPr txBox="1"/>
          <p:nvPr/>
        </p:nvSpPr>
        <p:spPr>
          <a:xfrm>
            <a:off x="326700" y="1514625"/>
            <a:ext cx="115386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IN" sz="1800">
                <a:solidFill>
                  <a:schemeClr val="lt1"/>
                </a:solidFill>
              </a:rPr>
              <a:t>While using json-server, when we create data using a POST request, the generated id is automatically converted from an integer to a string. This makes establishing relationships between endpoints difficult.</a:t>
            </a:r>
            <a:br>
              <a:rPr lang="en-IN" sz="1800">
                <a:solidFill>
                  <a:schemeClr val="lt1"/>
                </a:solidFill>
              </a:rPr>
            </a:br>
            <a:br>
              <a:rPr lang="en-IN" sz="1800">
                <a:solidFill>
                  <a:schemeClr val="lt1"/>
                </a:solidFill>
              </a:rPr>
            </a:br>
            <a:r>
              <a:rPr lang="en-IN" sz="1800">
                <a:solidFill>
                  <a:srgbClr val="00FFFF"/>
                </a:solidFill>
              </a:rPr>
              <a:t>GET {base_url}/orders/{id}?_expand=user&amp;_expand=product</a:t>
            </a:r>
            <a:br>
              <a:rPr lang="en-IN" sz="1800">
                <a:solidFill>
                  <a:srgbClr val="00FFFF"/>
                </a:solidFill>
              </a:rPr>
            </a:br>
            <a:br>
              <a:rPr lang="en-IN" sz="1800">
                <a:solidFill>
                  <a:srgbClr val="00FFFF"/>
                </a:solidFill>
              </a:rPr>
            </a:br>
            <a:endParaRPr sz="1800">
              <a:solidFill>
                <a:srgbClr val="00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arenR"/>
            </a:pPr>
            <a:r>
              <a:rPr lang="en-IN" sz="1800">
                <a:solidFill>
                  <a:schemeClr val="lt1"/>
                </a:solidFill>
              </a:rPr>
              <a:t> session between the tests to maintain the workflow.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>
                <a:solidFill>
                  <a:srgbClr val="00FFFF"/>
                </a:solidFill>
              </a:rPr>
              <a:t>		</a:t>
            </a:r>
            <a:endParaRPr sz="18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53"/>
          <p:cNvSpPr txBox="1"/>
          <p:nvPr/>
        </p:nvSpPr>
        <p:spPr>
          <a:xfrm>
            <a:off x="181439" y="872000"/>
            <a:ext cx="8091704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9" name="Google Shape;47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53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81" name="Google Shape;481;p53"/>
          <p:cNvSpPr txBox="1"/>
          <p:nvPr/>
        </p:nvSpPr>
        <p:spPr>
          <a:xfrm>
            <a:off x="485975" y="1736850"/>
            <a:ext cx="10038900" cy="33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IN" sz="2200">
                <a:solidFill>
                  <a:schemeClr val="lt1"/>
                </a:solidFill>
              </a:rPr>
              <a:t>I have learnt about end-to-end automation using Selenium for web UI, Postman and Newman for API testing, JMeter for performance testing, Jenkins for CI/CD integration, and Jira for managing sprints, test cases, and tracking execution. </a:t>
            </a:r>
            <a:endParaRPr sz="22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Char char="●"/>
            </a:pPr>
            <a:r>
              <a:rPr lang="en-IN" sz="2200">
                <a:solidFill>
                  <a:schemeClr val="lt1"/>
                </a:solidFill>
              </a:rPr>
              <a:t>This project helped me understand how to design, execute, and manage real-time test scenarios effectively using industry-standard tools.</a:t>
            </a:r>
            <a:endParaRPr sz="2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/>
          <p:nvPr/>
        </p:nvSpPr>
        <p:spPr>
          <a:xfrm>
            <a:off x="1" y="2028617"/>
            <a:ext cx="5505450" cy="2800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8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sz="115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7" name="Google Shape;48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0623" y="0"/>
            <a:ext cx="2401377" cy="9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7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7"/>
          <p:cNvCxnSpPr/>
          <p:nvPr/>
        </p:nvCxnSpPr>
        <p:spPr>
          <a:xfrm>
            <a:off x="323850" y="1352550"/>
            <a:ext cx="630555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17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 Links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26700" y="1514625"/>
            <a:ext cx="115386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</a:rPr>
              <a:t>GitHub Repository:</a:t>
            </a:r>
            <a:r>
              <a:rPr b="1" lang="en-IN" sz="2100">
                <a:solidFill>
                  <a:srgbClr val="FF0000"/>
                </a:solidFill>
              </a:rPr>
              <a:t> </a:t>
            </a:r>
            <a:r>
              <a:rPr b="1" lang="en-IN" sz="21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madhanadithya/madhanadithya-Capstone-hp-training-may2025</a:t>
            </a:r>
            <a:br>
              <a:rPr b="1" lang="en-IN" sz="2000">
                <a:solidFill>
                  <a:srgbClr val="FF0000"/>
                </a:solidFill>
              </a:rPr>
            </a:br>
            <a:br>
              <a:rPr b="1" lang="en-IN" sz="2000">
                <a:solidFill>
                  <a:srgbClr val="FF0000"/>
                </a:solidFill>
              </a:rPr>
            </a:br>
            <a:r>
              <a:rPr b="1" lang="en-IN" sz="2000">
                <a:solidFill>
                  <a:srgbClr val="FF0000"/>
                </a:solidFill>
              </a:rPr>
              <a:t>Jira project Link:</a:t>
            </a:r>
            <a:r>
              <a:rPr b="1" lang="en-IN" sz="2000">
                <a:solidFill>
                  <a:schemeClr val="lt1"/>
                </a:solidFill>
              </a:rPr>
              <a:t> </a:t>
            </a:r>
            <a:r>
              <a:rPr b="1" lang="en-IN" sz="2000" u="sng">
                <a:solidFill>
                  <a:srgbClr val="00FFFF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Sprint 2 - Api testing - HCM board - Scrum Board - Jira</a:t>
            </a:r>
            <a:br>
              <a:rPr b="1" lang="en-IN" sz="2000">
                <a:solidFill>
                  <a:srgbClr val="00FFFF"/>
                </a:solidFill>
              </a:rPr>
            </a:br>
            <a:br>
              <a:rPr b="1" lang="en-IN" sz="2000">
                <a:solidFill>
                  <a:srgbClr val="00FFFF"/>
                </a:solidFill>
              </a:rPr>
            </a:br>
            <a:r>
              <a:rPr b="1" lang="en-IN" sz="2000">
                <a:solidFill>
                  <a:srgbClr val="FF0000"/>
                </a:solidFill>
              </a:rPr>
              <a:t>Web-Application: </a:t>
            </a:r>
            <a:r>
              <a:rPr b="1" lang="en-IN" sz="2000" u="sng">
                <a:solidFill>
                  <a:srgbClr val="00FFFF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https://takeuforward.org/</a:t>
            </a:r>
            <a:br>
              <a:rPr b="1" lang="en-IN" sz="2000">
                <a:solidFill>
                  <a:srgbClr val="00FFFF"/>
                </a:solidFill>
              </a:rPr>
            </a:br>
            <a:br>
              <a:rPr b="1" lang="en-IN" sz="2000">
                <a:solidFill>
                  <a:srgbClr val="00FFFF"/>
                </a:solidFill>
              </a:rPr>
            </a:br>
            <a:r>
              <a:rPr b="1" lang="en-IN" sz="2000">
                <a:solidFill>
                  <a:srgbClr val="FF0000"/>
                </a:solidFill>
              </a:rPr>
              <a:t>API-Endpoint: </a:t>
            </a:r>
            <a:r>
              <a:rPr b="1" lang="en-IN" sz="2000">
                <a:solidFill>
                  <a:srgbClr val="00FFFF"/>
                </a:solidFill>
              </a:rPr>
              <a:t>Local Host using Json-server</a:t>
            </a:r>
            <a:br>
              <a:rPr b="1" lang="en-IN" sz="2000">
                <a:solidFill>
                  <a:srgbClr val="00FFFF"/>
                </a:solidFill>
              </a:rPr>
            </a:br>
            <a:r>
              <a:rPr b="1" lang="en-IN" sz="2000">
                <a:solidFill>
                  <a:srgbClr val="00FFFF"/>
                </a:solidFill>
              </a:rPr>
              <a:t>				</a:t>
            </a:r>
            <a:br>
              <a:rPr b="1" lang="en-IN" sz="2000">
                <a:solidFill>
                  <a:srgbClr val="00FFFF"/>
                </a:solidFill>
              </a:rPr>
            </a:br>
            <a:r>
              <a:rPr b="1" lang="en-IN" sz="2000">
                <a:solidFill>
                  <a:srgbClr val="00FFFF"/>
                </a:solidFill>
              </a:rPr>
              <a:t>					 Base url : </a:t>
            </a:r>
            <a:r>
              <a:rPr b="1" lang="en-IN" sz="2000">
                <a:solidFill>
                  <a:srgbClr val="00FFFF"/>
                </a:solidFill>
                <a:highlight>
                  <a:srgbClr val="212121"/>
                </a:highlight>
              </a:rPr>
              <a:t>http://localhost:3000</a:t>
            </a:r>
            <a:endParaRPr b="1" sz="31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00FFFF"/>
                </a:solidFill>
              </a:rPr>
              <a:t>					 End-points: /users, /products, /orders</a:t>
            </a:r>
            <a:endParaRPr b="1" sz="20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8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8"/>
          <p:cNvSpPr txBox="1"/>
          <p:nvPr/>
        </p:nvSpPr>
        <p:spPr>
          <a:xfrm>
            <a:off x="696625" y="723675"/>
            <a:ext cx="56406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JIRA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18350" y="1738175"/>
            <a:ext cx="101043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IN" sz="1800">
                <a:solidFill>
                  <a:schemeClr val="lt1"/>
                </a:solidFill>
              </a:rPr>
              <a:t>Created a project in Jira with 3 epics: Selenium Java Automation, API Testing, and Performance Testing using JMeter.</a:t>
            </a:r>
            <a:br>
              <a:rPr lang="en-I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IN" sz="1800">
                <a:solidFill>
                  <a:schemeClr val="lt1"/>
                </a:solidFill>
              </a:rPr>
              <a:t>Created stories and tasks for those epics.</a:t>
            </a:r>
            <a:br>
              <a:rPr lang="en-I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IN" sz="1800">
                <a:solidFill>
                  <a:schemeClr val="lt1"/>
                </a:solidFill>
              </a:rPr>
              <a:t>Using the Xray plugin, created preconditions, test cases, and executed them.</a:t>
            </a:r>
            <a:br>
              <a:rPr lang="en-I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IN" sz="1800">
                <a:solidFill>
                  <a:schemeClr val="lt1"/>
                </a:solidFill>
              </a:rPr>
              <a:t>Created filters to display only specific issue types.</a:t>
            </a:r>
            <a:br>
              <a:rPr lang="en-IN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n-IN" sz="1800">
                <a:solidFill>
                  <a:schemeClr val="lt1"/>
                </a:solidFill>
              </a:rPr>
              <a:t>Created a dashboard with multiple gadgets to get a clear overview of the sprint, tasks, and test executions.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1060575" y="4938150"/>
            <a:ext cx="9383100" cy="12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000">
                <a:solidFill>
                  <a:srgbClr val="FF0000"/>
                </a:solidFill>
              </a:rPr>
              <a:t>Jira project Link:</a:t>
            </a:r>
            <a:r>
              <a:rPr b="1" lang="en-IN" sz="2000">
                <a:solidFill>
                  <a:schemeClr val="lt1"/>
                </a:solidFill>
              </a:rPr>
              <a:t> </a:t>
            </a:r>
            <a:r>
              <a:rPr b="1" lang="en-IN" sz="2000" u="sng">
                <a:solidFill>
                  <a:srgbClr val="00FFFF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Sprint 2 - Api testing - HCM board - Scrum Board - Jira</a:t>
            </a:r>
            <a:endParaRPr b="1" sz="2000">
              <a:solidFill>
                <a:srgbClr val="00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-146206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Summary </a:t>
            </a:r>
            <a:r>
              <a:rPr b="1" lang="en-IN" sz="2400">
                <a:solidFill>
                  <a:schemeClr val="lt1"/>
                </a:solidFill>
              </a:rPr>
              <a:t>Page and Sprints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9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75" y="1616475"/>
            <a:ext cx="7169576" cy="394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93850" y="1616475"/>
            <a:ext cx="4450875" cy="149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9"/>
          <p:cNvSpPr txBox="1"/>
          <p:nvPr/>
        </p:nvSpPr>
        <p:spPr>
          <a:xfrm>
            <a:off x="9106150" y="3064175"/>
            <a:ext cx="3506100" cy="10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Sprints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46685" y="3753300"/>
            <a:ext cx="4345204" cy="2122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/>
        </p:nvSpPr>
        <p:spPr>
          <a:xfrm>
            <a:off x="8781925" y="5875650"/>
            <a:ext cx="269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Burn-up chart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2961550" y="5647350"/>
            <a:ext cx="44508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Summary</a:t>
            </a:r>
            <a:endParaRPr sz="2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-184211" y="902225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Sprint for My Selenium Project - TakeuForward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20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1775" y="1595019"/>
            <a:ext cx="9780274" cy="4922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300889" y="890850"/>
            <a:ext cx="8091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IN" sz="2400">
                <a:solidFill>
                  <a:schemeClr val="lt1"/>
                </a:solidFill>
              </a:rPr>
              <a:t> sample precondition, test executions and Evidence</a:t>
            </a:r>
            <a:endParaRPr b="1"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47" y="0"/>
            <a:ext cx="2401375" cy="9022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21"/>
          <p:cNvCxnSpPr/>
          <p:nvPr/>
        </p:nvCxnSpPr>
        <p:spPr>
          <a:xfrm>
            <a:off x="323850" y="1352550"/>
            <a:ext cx="63057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2" name="Google Shape;13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4451" y="3464725"/>
            <a:ext cx="4368049" cy="3170875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88" y="3464725"/>
            <a:ext cx="6097948" cy="2674475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34" name="Google Shape;13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550" y="1675163"/>
            <a:ext cx="5396151" cy="1274075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3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3849" y="1709700"/>
            <a:ext cx="6052026" cy="1205000"/>
          </a:xfrm>
          <a:prstGeom prst="rect">
            <a:avLst/>
          </a:prstGeom>
          <a:solidFill>
            <a:srgbClr val="15102C"/>
          </a:solidFill>
          <a:ln cap="flat" cmpd="sng" w="12700">
            <a:solidFill>
              <a:srgbClr val="1C3052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